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2" r:id="rId3"/>
    <p:sldId id="358" r:id="rId4"/>
    <p:sldId id="343" r:id="rId5"/>
    <p:sldId id="344" r:id="rId6"/>
    <p:sldId id="359" r:id="rId7"/>
    <p:sldId id="360" r:id="rId8"/>
    <p:sldId id="270" r:id="rId9"/>
    <p:sldId id="368" r:id="rId10"/>
    <p:sldId id="361" r:id="rId11"/>
    <p:sldId id="362" r:id="rId12"/>
    <p:sldId id="282" r:id="rId13"/>
    <p:sldId id="363" r:id="rId14"/>
    <p:sldId id="364" r:id="rId15"/>
    <p:sldId id="365" r:id="rId16"/>
    <p:sldId id="366" r:id="rId17"/>
    <p:sldId id="367" r:id="rId18"/>
    <p:sldId id="295" r:id="rId19"/>
  </p:sldIdLst>
  <p:sldSz cx="12192000" cy="6858000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华文细黑" panose="020B0604020202020204" charset="-122"/>
      <p:regular r:id="rId23"/>
    </p:embeddedFont>
    <p:embeddedFont>
      <p:font typeface="宋体" panose="0201060003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等线" panose="020B0604020202020204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00"/>
    <a:srgbClr val="0F6FC6"/>
    <a:srgbClr val="0C2036"/>
    <a:srgbClr val="1B51B2"/>
    <a:srgbClr val="0640A3"/>
    <a:srgbClr val="08B3FE"/>
    <a:srgbClr val="1F5FCF"/>
    <a:srgbClr val="5ABCCD"/>
    <a:srgbClr val="1C5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0" y="78"/>
      </p:cViewPr>
      <p:guideLst>
        <p:guide orient="horz" pos="2160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7988D-D07A-4813-AA03-E938E2B79B8E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3366-5273-43F8-ABE3-03960A4044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3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47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39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0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9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C3366-5273-43F8-ABE3-03960A4044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25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3660" y="328655"/>
            <a:ext cx="3708400" cy="482600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此处输入章节小标题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3660" y="763630"/>
            <a:ext cx="3708400" cy="43652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" y="44492"/>
            <a:ext cx="1348722" cy="141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C2013-D5F6-4622-9836-BFD0392E0A57}" type="datetimeFigureOut">
              <a:rPr lang="zh-CN" altLang="en-US" smtClean="0"/>
              <a:t>2024/12/27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FF347-728D-488B-AE15-EC1EF558F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29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7.xml"/><Relationship Id="rId10" Type="http://schemas.openxmlformats.org/officeDocument/2006/relationships/slideLayout" Target="../slideLayouts/slideLayout8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2781" y="0"/>
            <a:ext cx="9859908" cy="178510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500" b="1" dirty="0" smtClean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 BÀI THUYẾT TRÌNH</a:t>
            </a:r>
          </a:p>
          <a:p>
            <a:pPr algn="ctr"/>
            <a:r>
              <a:rPr lang="en-US" altLang="zh-CN" sz="5500" b="1" dirty="0" smtClean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ĐỒ ÁN CƠ SỞ NGÀNH</a:t>
            </a:r>
            <a:endParaRPr lang="en-US" altLang="zh-CN" sz="5500" b="1" dirty="0">
              <a:gradFill flip="none" rotWithShape="1">
                <a:gsLst>
                  <a:gs pos="0">
                    <a:schemeClr val="bg1"/>
                  </a:gs>
                  <a:gs pos="57000">
                    <a:srgbClr val="C5F9FF"/>
                  </a:gs>
                  <a:gs pos="83000">
                    <a:srgbClr val="33CCFF"/>
                  </a:gs>
                  <a:gs pos="100000">
                    <a:srgbClr val="B9F2FF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96344" y="4076711"/>
            <a:ext cx="2495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DBFBFF"/>
                </a:solidFill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endParaRPr lang="zh-CN" altLang="en-US" sz="2000" dirty="0">
              <a:solidFill>
                <a:srgbClr val="DBFBFF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729574" y="1100150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12" name="KSO_Shape"/>
          <p:cNvSpPr/>
          <p:nvPr/>
        </p:nvSpPr>
        <p:spPr>
          <a:xfrm rot="10800000">
            <a:off x="9241351" y="3124212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5475" y="1854493"/>
            <a:ext cx="918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XÂY DỰNG WEBSITE THÔNG BÁO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VÀ TÌM KIẾM VẬT NUÔI THẤT LẠC TRÊN NỀN TẢNG </a:t>
            </a:r>
            <a:r>
              <a:rPr lang="en-US" sz="2500" dirty="0" smtClean="0">
                <a:solidFill>
                  <a:schemeClr val="bg1"/>
                </a:solidFill>
              </a:rPr>
              <a:t>WORDPRESS</a:t>
            </a:r>
            <a:endParaRPr lang="en-US" altLang="zh-CN" sz="2500" b="1" dirty="0">
              <a:solidFill>
                <a:schemeClr val="bg1"/>
              </a:solidFill>
              <a:ea typeface="华文细黑" panose="02010600040101010101" pitchFamily="2" charset="-122"/>
              <a:sym typeface="+mn-ea"/>
            </a:endParaRPr>
          </a:p>
          <a:p>
            <a:pPr algn="ctr"/>
            <a:endParaRPr lang="en-US" altLang="zh-CN" sz="2500" b="1" dirty="0">
              <a:solidFill>
                <a:schemeClr val="bg1"/>
              </a:solidFill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4518" y="35534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华文细黑" panose="02010600040101010101" pitchFamily="2" charset="-122"/>
              </a:rPr>
              <a:t>SVTH: </a:t>
            </a:r>
          </a:p>
          <a:p>
            <a:r>
              <a:rPr lang="en-US" altLang="zh-CN" b="1" dirty="0">
                <a:solidFill>
                  <a:schemeClr val="bg1"/>
                </a:solidFill>
                <a:ea typeface="华文细黑" panose="02010600040101010101" pitchFamily="2" charset="-122"/>
              </a:rPr>
              <a:t>	</a:t>
            </a:r>
            <a:r>
              <a:rPr lang="en-US" altLang="zh-CN" b="1" dirty="0" smtClean="0">
                <a:solidFill>
                  <a:schemeClr val="bg1"/>
                </a:solidFill>
                <a:ea typeface="华文细黑" panose="02010600040101010101" pitchFamily="2" charset="-122"/>
              </a:rPr>
              <a:t>HỒ HOÀNG LONG</a:t>
            </a:r>
            <a:endParaRPr lang="en-US" altLang="zh-CN" b="1" dirty="0">
              <a:solidFill>
                <a:schemeClr val="bg1"/>
              </a:solidFill>
              <a:ea typeface="华文细黑" panose="02010600040101010101" pitchFamily="2" charset="-122"/>
            </a:endParaRPr>
          </a:p>
          <a:p>
            <a:r>
              <a:rPr lang="en-US" altLang="zh-CN" b="1" dirty="0">
                <a:solidFill>
                  <a:schemeClr val="bg1"/>
                </a:solidFill>
                <a:ea typeface="华文细黑" panose="02010600040101010101" pitchFamily="2" charset="-122"/>
              </a:rPr>
              <a:t>		</a:t>
            </a:r>
            <a:endParaRPr lang="en-US" altLang="zh-CN" b="1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5475" y="3553487"/>
            <a:ext cx="530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GVHD: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TH.S NGUYỄN HOÀNG DUY THIỆN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/>
      <p:bldP spid="11" grpId="0" animBg="1"/>
      <p:bldP spid="1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luận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và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hướng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phát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triển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92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2759737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660" y="154940"/>
            <a:ext cx="4368500" cy="65631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Montserrat" panose="00000500000000000000" pitchFamily="2" charset="0"/>
                <a:ea typeface="华文细黑" panose="02010600040101010101" pitchFamily="2" charset="-122"/>
              </a:rPr>
              <a:t>C. </a:t>
            </a:r>
            <a:r>
              <a:rPr lang="en-US" altLang="zh-CN" sz="2800" dirty="0" err="1">
                <a:ea typeface="华文细黑" panose="02010600040101010101" pitchFamily="2" charset="-122"/>
              </a:rPr>
              <a:t>Kết</a:t>
            </a:r>
            <a:r>
              <a:rPr lang="en-US" altLang="zh-CN" sz="2800" dirty="0">
                <a:ea typeface="华文细黑" panose="02010600040101010101" pitchFamily="2" charset="-122"/>
              </a:rPr>
              <a:t> </a:t>
            </a:r>
            <a:r>
              <a:rPr lang="en-US" altLang="zh-CN" sz="2800" dirty="0" err="1">
                <a:ea typeface="华文细黑" panose="02010600040101010101" pitchFamily="2" charset="-122"/>
              </a:rPr>
              <a:t>quả</a:t>
            </a:r>
            <a:r>
              <a:rPr lang="en-US" altLang="zh-CN" sz="2800" dirty="0">
                <a:ea typeface="华文细黑" panose="02010600040101010101" pitchFamily="2" charset="-122"/>
              </a:rPr>
              <a:t> </a:t>
            </a:r>
            <a:r>
              <a:rPr lang="en-US" altLang="zh-CN" sz="2800" dirty="0" err="1">
                <a:ea typeface="华文细黑" panose="02010600040101010101" pitchFamily="2" charset="-122"/>
              </a:rPr>
              <a:t>nghiên</a:t>
            </a:r>
            <a:r>
              <a:rPr lang="en-US" altLang="zh-CN" sz="2800" dirty="0">
                <a:ea typeface="华文细黑" panose="02010600040101010101" pitchFamily="2" charset="-122"/>
              </a:rPr>
              <a:t> </a:t>
            </a:r>
            <a:r>
              <a:rPr lang="en-US" altLang="zh-CN" sz="2800" dirty="0" err="1">
                <a:ea typeface="华文细黑" panose="02010600040101010101" pitchFamily="2" charset="-122"/>
              </a:rPr>
              <a:t>cứu</a:t>
            </a:r>
            <a:endParaRPr lang="en-US" altLang="zh-CN" sz="2800" dirty="0">
              <a:ea typeface="华文细黑" panose="02010600040101010101" pitchFamily="2" charset="-122"/>
            </a:endParaRPr>
          </a:p>
          <a:p>
            <a:endParaRPr lang="zh-CN" altLang="en-US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23" name="Round Diagonal Corner Rectangle 22"/>
          <p:cNvSpPr/>
          <p:nvPr/>
        </p:nvSpPr>
        <p:spPr>
          <a:xfrm>
            <a:off x="638992" y="2240960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Hiểu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thêm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khái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niệm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liên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đến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báo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>
            <a:off x="7777116" y="2240959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Xây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dựng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công</a:t>
            </a:r>
            <a:r>
              <a:rPr lang="en-US" dirty="0" smtClean="0">
                <a:solidFill>
                  <a:schemeClr val="tx1"/>
                </a:solidFill>
              </a:rPr>
              <a:t> website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báo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tìm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kiếm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thú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cưng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>
            <a:off x="4220481" y="2240960"/>
            <a:ext cx="2408555" cy="1630045"/>
          </a:xfrm>
          <a:prstGeom prst="round2Diag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Hoàn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thành</a:t>
            </a:r>
            <a:r>
              <a:rPr lang="en-US" dirty="0" smtClean="0">
                <a:solidFill>
                  <a:schemeClr val="tx1"/>
                </a:solidFill>
              </a:rPr>
              <a:t> poster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Tổng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quan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về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trang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web.</a:t>
              </a: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42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12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	1.Ưu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64222" y="144542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Gắn kết cộng đồng yêu động vật, thúc đẩy ý thức bảo vệ thú cưng.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7F38B5E-6451-070F-DEBA-1E0EC0AE5595}"/>
              </a:ext>
            </a:extLst>
          </p:cNvPr>
          <p:cNvSpPr txBox="1"/>
          <p:nvPr/>
        </p:nvSpPr>
        <p:spPr>
          <a:xfrm>
            <a:off x="764222" y="2369344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vi-VN" sz="2400" dirty="0">
                <a:solidFill>
                  <a:schemeClr val="bg1"/>
                </a:solidFill>
              </a:rPr>
              <a:t>Thiết kế đơn giản</a:t>
            </a:r>
            <a:r>
              <a:rPr lang="vi-VN" sz="2400" dirty="0" smtClean="0">
                <a:solidFill>
                  <a:schemeClr val="bg1"/>
                </a:solidFill>
              </a:rPr>
              <a:t>: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Giao </a:t>
            </a:r>
            <a:r>
              <a:rPr lang="vi-VN" sz="2400" dirty="0">
                <a:solidFill>
                  <a:schemeClr val="bg1"/>
                </a:solidFill>
              </a:rPr>
              <a:t>diện trực quan và đơn giản giúp người dùng </a:t>
            </a:r>
            <a:r>
              <a:rPr lang="en-US" sz="2400" dirty="0" err="1" smtClean="0">
                <a:solidFill>
                  <a:schemeClr val="bg1"/>
                </a:solidFill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bài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cũng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dễ </a:t>
            </a:r>
            <a:r>
              <a:rPr lang="vi-VN" sz="2400" dirty="0">
                <a:solidFill>
                  <a:schemeClr val="bg1"/>
                </a:solidFill>
              </a:rPr>
              <a:t>dàng tìm kiếm và hiểu được thông </a:t>
            </a:r>
            <a:r>
              <a:rPr lang="vi-VN" sz="2400" dirty="0" smtClean="0">
                <a:solidFill>
                  <a:schemeClr val="bg1"/>
                </a:solidFill>
              </a:rPr>
              <a:t>tin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23E43B58-9D04-9BE3-023B-8F86007555FE}"/>
              </a:ext>
            </a:extLst>
          </p:cNvPr>
          <p:cNvSpPr txBox="1"/>
          <p:nvPr/>
        </p:nvSpPr>
        <p:spPr>
          <a:xfrm>
            <a:off x="764221" y="3811857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-Tính năng tương tác: giúp người dùng tương tác </a:t>
            </a:r>
            <a:r>
              <a:rPr lang="vi-VN" sz="2400" dirty="0" smtClean="0">
                <a:solidFill>
                  <a:schemeClr val="bg1"/>
                </a:solidFill>
              </a:rPr>
              <a:t>với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nhau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khả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thấy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vi-VN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2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	2.Nhược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93750" y="192802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Website </a:t>
            </a:r>
            <a:r>
              <a:rPr lang="en-US" sz="2400" dirty="0" err="1">
                <a:solidFill>
                  <a:schemeClr val="bg1"/>
                </a:solidFill>
              </a:rPr>
              <a:t>có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chỉ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hữu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ích</a:t>
            </a:r>
            <a:r>
              <a:rPr lang="en-US" sz="2400" dirty="0">
                <a:solidFill>
                  <a:schemeClr val="bg1"/>
                </a:solidFill>
              </a:rPr>
              <a:t> ở </a:t>
            </a:r>
            <a:r>
              <a:rPr lang="en-US" sz="2400" dirty="0" err="1">
                <a:solidFill>
                  <a:schemeClr val="bg1"/>
                </a:solidFill>
              </a:rPr>
              <a:t>khu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nhất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định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7F38B5E-6451-070F-DEBA-1E0EC0AE5595}"/>
              </a:ext>
            </a:extLst>
          </p:cNvPr>
          <p:cNvSpPr txBox="1"/>
          <p:nvPr/>
        </p:nvSpPr>
        <p:spPr>
          <a:xfrm>
            <a:off x="793749" y="2540410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Chưa</a:t>
            </a:r>
            <a:r>
              <a:rPr lang="en-US" sz="2400" dirty="0" smtClean="0">
                <a:solidFill>
                  <a:schemeClr val="bg1"/>
                </a:solidFill>
              </a:rPr>
              <a:t> t</a:t>
            </a:r>
            <a:r>
              <a:rPr lang="vi-VN" sz="2400" dirty="0" smtClean="0">
                <a:solidFill>
                  <a:schemeClr val="bg1"/>
                </a:solidFill>
              </a:rPr>
              <a:t>riển </a:t>
            </a:r>
            <a:r>
              <a:rPr lang="vi-VN" sz="2400" dirty="0">
                <a:solidFill>
                  <a:schemeClr val="bg1"/>
                </a:solidFill>
              </a:rPr>
              <a:t>khai CAPTCHA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dung </a:t>
            </a:r>
            <a:r>
              <a:rPr lang="en-US" sz="2400" dirty="0" err="1" smtClean="0">
                <a:solidFill>
                  <a:schemeClr val="bg1"/>
                </a:solidFill>
              </a:rPr>
              <a:t>có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thể</a:t>
            </a:r>
            <a:r>
              <a:rPr lang="vi-VN" sz="2400" dirty="0" smtClean="0">
                <a:solidFill>
                  <a:schemeClr val="bg1"/>
                </a:solidFill>
              </a:rPr>
              <a:t> spam.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API như Google Maps hoặc dịch vụ thông báo qua email thường cần trả phí nếu sử dụng ở quy mô lớn.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2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: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07913" y="1488532"/>
            <a:ext cx="10663555" cy="14128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solidFill>
                  <a:schemeClr val="bg1"/>
                </a:solidFill>
              </a:rPr>
              <a:t>Có thể mở rộng dịch vụ bán hàng trên web </a:t>
            </a:r>
            <a:r>
              <a:rPr lang="en-US" sz="2400" dirty="0" err="1" smtClean="0">
                <a:solidFill>
                  <a:schemeClr val="bg1"/>
                </a:solidFill>
              </a:rPr>
              <a:t>hoặc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quảng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cáo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với </a:t>
            </a:r>
            <a:r>
              <a:rPr lang="vi-VN" sz="2400" dirty="0">
                <a:solidFill>
                  <a:schemeClr val="bg1"/>
                </a:solidFill>
              </a:rPr>
              <a:t>việt tích hợp </a:t>
            </a:r>
            <a:r>
              <a:rPr lang="en-US" sz="2400" dirty="0" err="1" smtClean="0">
                <a:solidFill>
                  <a:schemeClr val="bg1"/>
                </a:solidFill>
              </a:rPr>
              <a:t>chức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năng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vấn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châm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sóc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33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50979" y="1867240"/>
            <a:ext cx="8793804" cy="258532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Cảm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ơn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thầy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,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cô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và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các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bạn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đã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theo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dõi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bài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thuyết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5400" b="1" dirty="0" err="1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trình</a:t>
            </a:r>
            <a:r>
              <a:rPr lang="en-US" altLang="zh-CN" sz="5400" b="1" dirty="0">
                <a:gradFill flip="none" rotWithShape="1">
                  <a:gsLst>
                    <a:gs pos="0">
                      <a:schemeClr val="bg1"/>
                    </a:gs>
                    <a:gs pos="57000">
                      <a:srgbClr val="C5F9FF"/>
                    </a:gs>
                    <a:gs pos="83000">
                      <a:srgbClr val="33CCFF"/>
                    </a:gs>
                    <a:gs pos="100000">
                      <a:srgbClr val="B9F2FF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  <a:ea typeface="华文细黑" panose="02010600040101010101" pitchFamily="2" charset="-122"/>
              </a:rPr>
              <a:t>.</a:t>
            </a:r>
            <a:endParaRPr lang="zh-CN" altLang="en-US" sz="5400" b="1" dirty="0">
              <a:gradFill flip="none" rotWithShape="1">
                <a:gsLst>
                  <a:gs pos="0">
                    <a:schemeClr val="bg1"/>
                  </a:gs>
                  <a:gs pos="57000">
                    <a:srgbClr val="C5F9FF"/>
                  </a:gs>
                  <a:gs pos="83000">
                    <a:srgbClr val="33CCFF"/>
                  </a:gs>
                  <a:gs pos="100000">
                    <a:srgbClr val="B9F2FF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856574" y="1100150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12" name="KSO_Shape"/>
          <p:cNvSpPr/>
          <p:nvPr/>
        </p:nvSpPr>
        <p:spPr>
          <a:xfrm rot="10800000">
            <a:off x="9368351" y="3124212"/>
            <a:ext cx="1905000" cy="1905000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rgbClr val="F2F2F2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quả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nghiên</a:t>
              </a:r>
              <a:r>
                <a:rPr lang="en-US" altLang="zh-CN" sz="2400" dirty="0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 smtClean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cứu</a:t>
              </a:r>
              <a:endParaRPr lang="en-US" altLang="zh-CN" sz="2400" dirty="0">
                <a:solidFill>
                  <a:schemeClr val="accent1">
                    <a:lumMod val="50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8260" y="204335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594148" y="2151339"/>
            <a:ext cx="8787130" cy="4081111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5"/>
          <p:cNvSpPr>
            <a:spLocks noChangeArrowheads="1"/>
          </p:cNvSpPr>
          <p:nvPr/>
        </p:nvSpPr>
        <p:spPr bwMode="auto">
          <a:xfrm>
            <a:off x="2027286" y="2151339"/>
            <a:ext cx="8353993" cy="120253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sz="2800" dirty="0">
              <a:solidFill>
                <a:schemeClr val="bg1"/>
              </a:solidFill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Hỗ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trợ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mọi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trong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cộng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đồng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10515" y="387087"/>
            <a:ext cx="4528185" cy="811794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lphaUcPeriod"/>
            </a:pPr>
            <a:r>
              <a:rPr lang="en-US" sz="2000" dirty="0"/>
              <a:t>Lý </a:t>
            </a:r>
            <a:r>
              <a:rPr lang="en-US" sz="2000" dirty="0" err="1"/>
              <a:t>thuyết</a:t>
            </a:r>
            <a:r>
              <a:rPr lang="en-US" sz="2000" dirty="0"/>
              <a:t>:</a:t>
            </a:r>
          </a:p>
          <a:p>
            <a:r>
              <a:rPr lang="en-US" sz="2000" dirty="0"/>
              <a:t>	1. Lý do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:</a:t>
            </a:r>
          </a:p>
        </p:txBody>
      </p:sp>
      <p:sp>
        <p:nvSpPr>
          <p:cNvPr id="7" name="矩形 55"/>
          <p:cNvSpPr>
            <a:spLocks noChangeArrowheads="1"/>
          </p:cNvSpPr>
          <p:nvPr/>
        </p:nvSpPr>
        <p:spPr bwMode="auto">
          <a:xfrm>
            <a:off x="2027284" y="4349483"/>
            <a:ext cx="8353993" cy="137953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Muốn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tạo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một</a:t>
            </a:r>
            <a:r>
              <a:rPr lang="en-US" sz="2400" dirty="0">
                <a:solidFill>
                  <a:schemeClr val="bg1"/>
                </a:solidFill>
              </a:rPr>
              <a:t> website </a:t>
            </a:r>
            <a:r>
              <a:rPr lang="en-US" sz="2400" dirty="0" err="1">
                <a:solidFill>
                  <a:schemeClr val="bg1"/>
                </a:solidFill>
              </a:rPr>
              <a:t>đơn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giản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phù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hợp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nhiều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người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dùng</a:t>
            </a:r>
            <a:r>
              <a:rPr lang="vi-VN" sz="2400" dirty="0">
                <a:solidFill>
                  <a:schemeClr val="bg1"/>
                </a:solidFill>
              </a:rPr>
              <a:t>.</a:t>
            </a:r>
            <a:endParaRPr lang="en-US" altLang="zh-CN" sz="24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  <p:sp>
        <p:nvSpPr>
          <p:cNvPr id="8" name="矩形 55"/>
          <p:cNvSpPr>
            <a:spLocks noChangeArrowheads="1"/>
          </p:cNvSpPr>
          <p:nvPr/>
        </p:nvSpPr>
        <p:spPr bwMode="auto">
          <a:xfrm>
            <a:off x="2027285" y="2929570"/>
            <a:ext cx="8353993" cy="182961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altLang="zh-CN" sz="2800" dirty="0">
              <a:solidFill>
                <a:schemeClr val="bg1"/>
              </a:solidFill>
              <a:ea typeface="华文细黑" panose="0201060004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Tạo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một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trang</a:t>
            </a:r>
            <a:r>
              <a:rPr lang="en-US" sz="2400" dirty="0" smtClean="0">
                <a:solidFill>
                  <a:schemeClr val="bg1"/>
                </a:solidFill>
              </a:rPr>
              <a:t> website </a:t>
            </a:r>
            <a:r>
              <a:rPr lang="en-US" sz="2400" dirty="0" err="1" smtClean="0">
                <a:solidFill>
                  <a:schemeClr val="bg1"/>
                </a:solidFill>
              </a:rPr>
              <a:t>chuyên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để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tìm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kiếm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5"/>
          <p:cNvSpPr>
            <a:spLocks noChangeArrowheads="1"/>
          </p:cNvSpPr>
          <p:nvPr/>
        </p:nvSpPr>
        <p:spPr bwMode="auto">
          <a:xfrm>
            <a:off x="2135572" y="2087912"/>
            <a:ext cx="8353993" cy="197516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矩形 55"/>
          <p:cNvSpPr>
            <a:spLocks noChangeArrowheads="1"/>
          </p:cNvSpPr>
          <p:nvPr/>
        </p:nvSpPr>
        <p:spPr bwMode="auto">
          <a:xfrm>
            <a:off x="2135571" y="4612162"/>
            <a:ext cx="8353993" cy="172624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421938-0B11-337F-739D-BECB63580324}"/>
              </a:ext>
            </a:extLst>
          </p:cNvPr>
          <p:cNvSpPr/>
          <p:nvPr/>
        </p:nvSpPr>
        <p:spPr>
          <a:xfrm>
            <a:off x="269875" y="327153"/>
            <a:ext cx="4528185" cy="811794"/>
          </a:xfrm>
          <a:prstGeom prst="roundRect">
            <a:avLst/>
          </a:prstGeom>
          <a:solidFill>
            <a:schemeClr val="tx1">
              <a:alpha val="27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lphaUcPeriod"/>
            </a:pPr>
            <a:r>
              <a:rPr lang="en-US" sz="2000" dirty="0"/>
              <a:t>Lý </a:t>
            </a:r>
            <a:r>
              <a:rPr lang="en-US" sz="2000" dirty="0" err="1"/>
              <a:t>thuyết</a:t>
            </a:r>
            <a:r>
              <a:rPr lang="en-US" sz="2000" dirty="0"/>
              <a:t>:</a:t>
            </a:r>
          </a:p>
          <a:p>
            <a:r>
              <a:rPr lang="en-US" sz="2000" dirty="0"/>
              <a:t>	2.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271451"/>
            <a:ext cx="8134350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17997" y="360033"/>
            <a:ext cx="4790011" cy="926436"/>
            <a:chOff x="6818260" y="889500"/>
            <a:chExt cx="4790011" cy="926436"/>
          </a:xfrm>
        </p:grpSpPr>
        <p:sp>
          <p:nvSpPr>
            <p:cNvPr id="29" name="任意多边形 96"/>
            <p:cNvSpPr/>
            <p:nvPr>
              <p:custDataLst>
                <p:tags r:id="rId8"/>
              </p:custDataLst>
            </p:nvPr>
          </p:nvSpPr>
          <p:spPr>
            <a:xfrm>
              <a:off x="7198888" y="100623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Lý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thuyết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0" name="椭圆 29"/>
            <p:cNvSpPr/>
            <p:nvPr>
              <p:custDataLst>
                <p:tags r:id="rId9"/>
              </p:custDataLst>
            </p:nvPr>
          </p:nvSpPr>
          <p:spPr>
            <a:xfrm>
              <a:off x="6818260" y="889500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A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6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7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17997" y="3554789"/>
            <a:ext cx="4870942" cy="926436"/>
            <a:chOff x="6817998" y="4506384"/>
            <a:chExt cx="4870942" cy="926436"/>
          </a:xfrm>
        </p:grpSpPr>
        <p:sp>
          <p:nvSpPr>
            <p:cNvPr id="33" name="任意多边形 96"/>
            <p:cNvSpPr/>
            <p:nvPr>
              <p:custDataLst>
                <p:tags r:id="rId4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Tổng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quan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về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trang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web.</a:t>
              </a:r>
            </a:p>
          </p:txBody>
        </p:sp>
        <p:sp>
          <p:nvSpPr>
            <p:cNvPr id="34" name="椭圆 33"/>
            <p:cNvSpPr/>
            <p:nvPr>
              <p:custDataLst>
                <p:tags r:id="rId5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C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17997" y="5091854"/>
            <a:ext cx="4870942" cy="926436"/>
            <a:chOff x="6817998" y="4506384"/>
            <a:chExt cx="4870942" cy="926436"/>
          </a:xfrm>
        </p:grpSpPr>
        <p:sp>
          <p:nvSpPr>
            <p:cNvPr id="4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353701" y="4626840"/>
              <a:ext cx="4335239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 fontScale="97500"/>
            </a:bodyPr>
            <a:lstStyle/>
            <a:p>
              <a:pPr algn="ctr">
                <a:defRPr/>
              </a:pP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Kết luận và hướng phát triển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6" name="椭圆 33"/>
            <p:cNvSpPr/>
            <p:nvPr>
              <p:custDataLst>
                <p:tags r:id="rId3"/>
              </p:custDataLst>
            </p:nvPr>
          </p:nvSpPr>
          <p:spPr>
            <a:xfrm>
              <a:off x="6817998" y="4506384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D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9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5" y="126483"/>
            <a:ext cx="6237206" cy="6533887"/>
          </a:xfrm>
          <a:prstGeom prst="rect">
            <a:avLst/>
          </a:prstGeom>
        </p:spPr>
      </p:pic>
      <p:sp>
        <p:nvSpPr>
          <p:cNvPr id="22" name="椭圆 30"/>
          <p:cNvSpPr/>
          <p:nvPr>
            <p:custDataLst>
              <p:tags r:id="rId1"/>
            </p:custDataLst>
          </p:nvPr>
        </p:nvSpPr>
        <p:spPr>
          <a:xfrm rot="1069622">
            <a:off x="1683008" y="641123"/>
            <a:ext cx="5051697" cy="5504609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0676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Montserrat" panose="00000500000000000000" pitchFamily="2" charset="0"/>
              <a:ea typeface="华文细黑" panose="02010600040101010101" pitchFamily="2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17997" y="2017656"/>
            <a:ext cx="4871260" cy="926436"/>
            <a:chOff x="6817679" y="2697925"/>
            <a:chExt cx="4871260" cy="926436"/>
          </a:xfrm>
        </p:grpSpPr>
        <p:sp>
          <p:nvSpPr>
            <p:cNvPr id="31" name="任意多边形 96"/>
            <p:cNvSpPr/>
            <p:nvPr>
              <p:custDataLst>
                <p:tags r:id="rId2"/>
              </p:custDataLst>
            </p:nvPr>
          </p:nvSpPr>
          <p:spPr>
            <a:xfrm>
              <a:off x="7279556" y="2818415"/>
              <a:ext cx="4409383" cy="685456"/>
            </a:xfrm>
            <a:custGeom>
              <a:avLst/>
              <a:gdLst>
                <a:gd name="connsiteX0" fmla="*/ 184972 w 2026745"/>
                <a:gd name="connsiteY0" fmla="*/ 0 h 406076"/>
                <a:gd name="connsiteX1" fmla="*/ 1841773 w 2026745"/>
                <a:gd name="connsiteY1" fmla="*/ 0 h 406076"/>
                <a:gd name="connsiteX2" fmla="*/ 2026745 w 2026745"/>
                <a:gd name="connsiteY2" fmla="*/ 184972 h 406076"/>
                <a:gd name="connsiteX3" fmla="*/ 2026745 w 2026745"/>
                <a:gd name="connsiteY3" fmla="*/ 221104 h 406076"/>
                <a:gd name="connsiteX4" fmla="*/ 1841773 w 2026745"/>
                <a:gd name="connsiteY4" fmla="*/ 406076 h 406076"/>
                <a:gd name="connsiteX5" fmla="*/ 184972 w 2026745"/>
                <a:gd name="connsiteY5" fmla="*/ 406076 h 406076"/>
                <a:gd name="connsiteX6" fmla="*/ 0 w 2026745"/>
                <a:gd name="connsiteY6" fmla="*/ 221104 h 406076"/>
                <a:gd name="connsiteX7" fmla="*/ 0 w 2026745"/>
                <a:gd name="connsiteY7" fmla="*/ 184972 h 406076"/>
                <a:gd name="connsiteX8" fmla="*/ 184972 w 2026745"/>
                <a:gd name="connsiteY8" fmla="*/ 0 h 40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745" h="406076">
                  <a:moveTo>
                    <a:pt x="184972" y="0"/>
                  </a:moveTo>
                  <a:lnTo>
                    <a:pt x="1841773" y="0"/>
                  </a:lnTo>
                  <a:cubicBezTo>
                    <a:pt x="1943930" y="0"/>
                    <a:pt x="2026745" y="82815"/>
                    <a:pt x="2026745" y="184972"/>
                  </a:cubicBezTo>
                  <a:lnTo>
                    <a:pt x="2026745" y="221104"/>
                  </a:lnTo>
                  <a:cubicBezTo>
                    <a:pt x="2026745" y="323261"/>
                    <a:pt x="1943930" y="406076"/>
                    <a:pt x="1841773" y="406076"/>
                  </a:cubicBezTo>
                  <a:lnTo>
                    <a:pt x="184972" y="406076"/>
                  </a:lnTo>
                  <a:cubicBezTo>
                    <a:pt x="82815" y="406076"/>
                    <a:pt x="0" y="323261"/>
                    <a:pt x="0" y="221104"/>
                  </a:cubicBezTo>
                  <a:lnTo>
                    <a:pt x="0" y="184972"/>
                  </a:lnTo>
                  <a:cubicBezTo>
                    <a:pt x="0" y="82815"/>
                    <a:pt x="82815" y="0"/>
                    <a:pt x="184972" y="0"/>
                  </a:cubicBezTo>
                  <a:close/>
                </a:path>
              </a:pathLst>
            </a:custGeom>
            <a:solidFill>
              <a:srgbClr val="FFFFFF"/>
            </a:solidFill>
            <a:ln w="412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Quá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trình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thực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 </a:t>
              </a:r>
              <a:r>
                <a:rPr lang="en-US" altLang="zh-CN" sz="2400" dirty="0" err="1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hiện</a:t>
              </a:r>
              <a:r>
                <a:rPr lang="en-US" altLang="zh-CN" sz="2400" dirty="0">
                  <a:solidFill>
                    <a:schemeClr val="accent1">
                      <a:lumMod val="50000"/>
                    </a:schemeClr>
                  </a:solidFill>
                  <a:ea typeface="华文细黑" panose="02010600040101010101" pitchFamily="2" charset="-122"/>
                </a:rPr>
                <a:t>.</a:t>
              </a:r>
            </a:p>
          </p:txBody>
        </p:sp>
        <p:sp>
          <p:nvSpPr>
            <p:cNvPr id="32" name="椭圆 31"/>
            <p:cNvSpPr/>
            <p:nvPr>
              <p:custDataLst>
                <p:tags r:id="rId3"/>
              </p:custDataLst>
            </p:nvPr>
          </p:nvSpPr>
          <p:spPr>
            <a:xfrm>
              <a:off x="6817679" y="2697925"/>
              <a:ext cx="923757" cy="9264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44450">
              <a:solidFill>
                <a:srgbClr val="FFFF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+mn-lt"/>
                  <a:ea typeface="华文细黑" panose="02010600040101010101" pitchFamily="2" charset="-122"/>
                </a:rPr>
                <a:t>B</a:t>
              </a:r>
              <a:endParaRPr lang="zh-CN" altLang="en-US" sz="2800" dirty="0">
                <a:solidFill>
                  <a:srgbClr val="FFFFFF"/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2482215" y="2360295"/>
            <a:ext cx="2413635" cy="2569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291474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360" y="492125"/>
            <a:ext cx="5869305" cy="4826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B. Quá trình thực hiện đề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tài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:</a:t>
            </a:r>
          </a:p>
          <a:p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	I.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Quá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trình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thực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hiện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158B2-93F0-945A-A4D6-6908F7A0222A}"/>
              </a:ext>
            </a:extLst>
          </p:cNvPr>
          <p:cNvGrpSpPr/>
          <p:nvPr/>
        </p:nvGrpSpPr>
        <p:grpSpPr>
          <a:xfrm>
            <a:off x="873760" y="1535430"/>
            <a:ext cx="1753870" cy="5057775"/>
            <a:chOff x="873760" y="1535430"/>
            <a:chExt cx="1753870" cy="50577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60" y="1535430"/>
              <a:ext cx="1753870" cy="175387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874395" y="3289300"/>
              <a:ext cx="1752600" cy="1372235"/>
              <a:chOff x="1377" y="5180"/>
              <a:chExt cx="2760" cy="2161"/>
            </a:xfrm>
          </p:grpSpPr>
          <p:sp>
            <p:nvSpPr>
              <p:cNvPr id="43" name="文本框 55"/>
              <p:cNvSpPr>
                <a:spLocks noChangeArrowheads="1"/>
              </p:cNvSpPr>
              <p:nvPr/>
            </p:nvSpPr>
            <p:spPr bwMode="auto">
              <a:xfrm>
                <a:off x="1377" y="6063"/>
                <a:ext cx="2761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 err="1" smtClean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Lên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 </a:t>
                </a:r>
                <a:r>
                  <a:rPr lang="en-US" altLang="zh-CN" sz="2000" dirty="0" err="1" smtClean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kế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 </a:t>
                </a:r>
                <a:r>
                  <a:rPr lang="en-US" altLang="zh-CN" sz="2000" dirty="0" err="1" smtClean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hoạch</a:t>
                </a:r>
                <a:endParaRPr lang="en-US" altLang="zh-CN" sz="2000" dirty="0">
                  <a:solidFill>
                    <a:schemeClr val="bg1"/>
                  </a:solidFill>
                  <a:latin typeface="Montserrat" panose="00000500000000000000" pitchFamily="2" charset="0"/>
                  <a:ea typeface="华文细黑" panose="02010600040101010101" pitchFamily="2" charset="-122"/>
                  <a:sym typeface="HelveticaNeueLT Pro 67 MdCn" pitchFamily="2" charset="-122"/>
                </a:endParaRPr>
              </a:p>
            </p:txBody>
          </p:sp>
          <p:cxnSp>
            <p:nvCxnSpPr>
              <p:cNvPr id="2" name="Straight Arrow Connector 1"/>
              <p:cNvCxnSpPr>
                <a:stCxn id="9" idx="2"/>
                <a:endCxn id="5" idx="0"/>
              </p:cNvCxnSpPr>
              <p:nvPr/>
            </p:nvCxnSpPr>
            <p:spPr>
              <a:xfrm>
                <a:off x="2757" y="5180"/>
                <a:ext cx="1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" name="Rounded Rectangle 4"/>
              <p:cNvSpPr/>
              <p:nvPr/>
            </p:nvSpPr>
            <p:spPr>
              <a:xfrm>
                <a:off x="1377" y="6063"/>
                <a:ext cx="2761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74395" y="4661535"/>
              <a:ext cx="1753235" cy="1931670"/>
              <a:chOff x="1377" y="7341"/>
              <a:chExt cx="2761" cy="3042"/>
            </a:xfrm>
          </p:grpSpPr>
          <p:sp>
            <p:nvSpPr>
              <p:cNvPr id="15" name="Text Box 14"/>
              <p:cNvSpPr txBox="1"/>
              <p:nvPr/>
            </p:nvSpPr>
            <p:spPr>
              <a:xfrm>
                <a:off x="1377" y="8098"/>
                <a:ext cx="2761" cy="22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Chọn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đề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tài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Thiết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kế</a:t>
                </a:r>
                <a:r>
                  <a:rPr lang="en-US" dirty="0">
                    <a:solidFill>
                      <a:schemeClr val="bg1"/>
                    </a:solidFill>
                  </a:rPr>
                  <a:t> website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thông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báo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và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tìm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kiếm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thú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cưng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Straight Arrow Connector 15"/>
              <p:cNvCxnSpPr>
                <a:stCxn id="5" idx="2"/>
                <a:endCxn id="15" idx="0"/>
              </p:cNvCxnSpPr>
              <p:nvPr/>
            </p:nvCxnSpPr>
            <p:spPr>
              <a:xfrm>
                <a:off x="2758" y="7341"/>
                <a:ext cx="0" cy="75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F8CC23-FD9E-0F76-E2F8-11A9C6060DFB}"/>
              </a:ext>
            </a:extLst>
          </p:cNvPr>
          <p:cNvGrpSpPr/>
          <p:nvPr/>
        </p:nvGrpSpPr>
        <p:grpSpPr>
          <a:xfrm>
            <a:off x="3484880" y="1536065"/>
            <a:ext cx="1924050" cy="5034915"/>
            <a:chOff x="3484880" y="1536065"/>
            <a:chExt cx="1924050" cy="50349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880" y="1536065"/>
              <a:ext cx="1924050" cy="1753235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3484880" y="3289300"/>
              <a:ext cx="1922780" cy="1372870"/>
              <a:chOff x="5488" y="5180"/>
              <a:chExt cx="3028" cy="216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5488" y="6064"/>
                <a:ext cx="3028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5488" y="5180"/>
                <a:ext cx="2950" cy="2036"/>
                <a:chOff x="5488" y="5180"/>
                <a:chExt cx="2950" cy="2036"/>
              </a:xfrm>
            </p:grpSpPr>
            <p:sp>
              <p:nvSpPr>
                <p:cNvPr id="46" name="文本框 55"/>
                <p:cNvSpPr>
                  <a:spLocks noChangeArrowheads="1"/>
                </p:cNvSpPr>
                <p:nvPr/>
              </p:nvSpPr>
              <p:spPr bwMode="auto">
                <a:xfrm>
                  <a:off x="5488" y="6064"/>
                  <a:ext cx="2951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no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Arial" panose="020B0604020202020204" pitchFamily="34" charset="0"/>
                    <a:buNone/>
                  </a:pPr>
                  <a:r>
                    <a:rPr lang="en-US" altLang="zh-CN" sz="2000" dirty="0" err="1" smtClean="0">
                      <a:solidFill>
                        <a:schemeClr val="bg1"/>
                      </a:solidFill>
                      <a:latin typeface="Montserrat" panose="00000500000000000000" pitchFamily="2" charset="0"/>
                      <a:ea typeface="华文细黑" panose="02010600040101010101" pitchFamily="2" charset="-122"/>
                      <a:sym typeface="HelveticaNeueLT Pro 67 MdCn" pitchFamily="2" charset="-122"/>
                    </a:rPr>
                    <a:t>Tìm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Montserrat" panose="00000500000000000000" pitchFamily="2" charset="0"/>
                      <a:ea typeface="华文细黑" panose="02010600040101010101" pitchFamily="2" charset="-122"/>
                      <a:sym typeface="HelveticaNeueLT Pro 67 MdCn" pitchFamily="2" charset="-122"/>
                    </a:rPr>
                    <a:t> </a:t>
                  </a:r>
                  <a:r>
                    <a:rPr lang="en-US" altLang="zh-CN" sz="2000" dirty="0" err="1" smtClean="0">
                      <a:solidFill>
                        <a:schemeClr val="bg1"/>
                      </a:solidFill>
                      <a:latin typeface="Montserrat" panose="00000500000000000000" pitchFamily="2" charset="0"/>
                      <a:ea typeface="华文细黑" panose="02010600040101010101" pitchFamily="2" charset="-122"/>
                      <a:sym typeface="HelveticaNeueLT Pro 67 MdCn" pitchFamily="2" charset="-122"/>
                    </a:rPr>
                    <a:t>hiểu</a:t>
                  </a:r>
                  <a:r>
                    <a:rPr lang="en-US" altLang="zh-CN" sz="2000" dirty="0" smtClean="0">
                      <a:solidFill>
                        <a:schemeClr val="bg1"/>
                      </a:solidFill>
                      <a:latin typeface="Montserrat" panose="00000500000000000000" pitchFamily="2" charset="0"/>
                      <a:ea typeface="华文细黑" panose="02010600040101010101" pitchFamily="2" charset="-122"/>
                      <a:sym typeface="HelveticaNeueLT Pro 67 MdCn" pitchFamily="2" charset="-122"/>
                    </a:rPr>
                    <a:t> WordPress</a:t>
                  </a:r>
                  <a:endParaRPr lang="en-US" altLang="zh-CN" sz="2000" dirty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1" idx="2"/>
                  <a:endCxn id="6" idx="0"/>
                </p:cNvCxnSpPr>
                <p:nvPr/>
              </p:nvCxnSpPr>
              <p:spPr>
                <a:xfrm flipH="1">
                  <a:off x="7002" y="5180"/>
                  <a:ext cx="1" cy="884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>
              <a:off x="3484880" y="4673600"/>
              <a:ext cx="1873250" cy="1897380"/>
              <a:chOff x="5488" y="7360"/>
              <a:chExt cx="2950" cy="2988"/>
            </a:xfrm>
          </p:grpSpPr>
          <p:sp>
            <p:nvSpPr>
              <p:cNvPr id="18" name="Text Box 17"/>
              <p:cNvSpPr txBox="1"/>
              <p:nvPr/>
            </p:nvSpPr>
            <p:spPr>
              <a:xfrm>
                <a:off x="5488" y="8226"/>
                <a:ext cx="2951" cy="21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Sử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dụng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Plugin, PHP, MySQL.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Straight Arrow Connector 18"/>
              <p:cNvCxnSpPr>
                <a:endCxn id="18" idx="0"/>
              </p:cNvCxnSpPr>
              <p:nvPr/>
            </p:nvCxnSpPr>
            <p:spPr>
              <a:xfrm flipH="1">
                <a:off x="6964" y="7360"/>
                <a:ext cx="17" cy="86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90B3D9-CDFE-595D-690B-123EDFBA0EBE}"/>
              </a:ext>
            </a:extLst>
          </p:cNvPr>
          <p:cNvGrpSpPr/>
          <p:nvPr/>
        </p:nvGrpSpPr>
        <p:grpSpPr>
          <a:xfrm>
            <a:off x="13659350" y="1053782"/>
            <a:ext cx="2024380" cy="5034280"/>
            <a:chOff x="6323330" y="1535430"/>
            <a:chExt cx="2024380" cy="50342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4760" y="1535430"/>
              <a:ext cx="2009140" cy="175387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323330" y="3289300"/>
              <a:ext cx="2024380" cy="1372235"/>
              <a:chOff x="9958" y="5180"/>
              <a:chExt cx="3188" cy="2161"/>
            </a:xfrm>
          </p:grpSpPr>
          <p:sp>
            <p:nvSpPr>
              <p:cNvPr id="49" name="文本框 55"/>
              <p:cNvSpPr>
                <a:spLocks noChangeArrowheads="1"/>
              </p:cNvSpPr>
              <p:nvPr/>
            </p:nvSpPr>
            <p:spPr bwMode="auto">
              <a:xfrm>
                <a:off x="9958" y="6063"/>
                <a:ext cx="3189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Kiểm lỗi</a:t>
                </a:r>
                <a:endParaRPr lang="zh-CN" altLang="en-US" sz="2000" dirty="0">
                  <a:solidFill>
                    <a:schemeClr val="bg1"/>
                  </a:solidFill>
                  <a:latin typeface="Montserrat" panose="00000500000000000000" pitchFamily="2" charset="0"/>
                  <a:ea typeface="华文细黑" panose="02010600040101010101" pitchFamily="2" charset="-122"/>
                  <a:sym typeface="HelveticaNeueLT Pro 67 MdCn" pitchFamily="2" charset="-122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9958" y="6063"/>
                <a:ext cx="3181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14" idx="2"/>
                <a:endCxn id="7" idx="0"/>
              </p:cNvCxnSpPr>
              <p:nvPr/>
            </p:nvCxnSpPr>
            <p:spPr>
              <a:xfrm flipH="1">
                <a:off x="11549" y="5180"/>
                <a:ext cx="9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6334760" y="4661535"/>
              <a:ext cx="1983740" cy="1908175"/>
              <a:chOff x="9976" y="7341"/>
              <a:chExt cx="3124" cy="3005"/>
            </a:xfrm>
          </p:grpSpPr>
          <p:sp>
            <p:nvSpPr>
              <p:cNvPr id="23" name="Text Box 22"/>
              <p:cNvSpPr txBox="1"/>
              <p:nvPr/>
            </p:nvSpPr>
            <p:spPr>
              <a:xfrm>
                <a:off x="9976" y="8224"/>
                <a:ext cx="3124" cy="21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Kiểm lỗi và chạy thử trang web.</a:t>
                </a:r>
              </a:p>
            </p:txBody>
          </p:sp>
          <p:cxnSp>
            <p:nvCxnSpPr>
              <p:cNvPr id="24" name="Straight Arrow Connector 23"/>
              <p:cNvCxnSpPr>
                <a:stCxn id="7" idx="2"/>
                <a:endCxn id="23" idx="0"/>
              </p:cNvCxnSpPr>
              <p:nvPr/>
            </p:nvCxnSpPr>
            <p:spPr>
              <a:xfrm flipH="1">
                <a:off x="11538" y="7341"/>
                <a:ext cx="11" cy="883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82938A-6862-B372-C438-EE7B6B2F2442}"/>
              </a:ext>
            </a:extLst>
          </p:cNvPr>
          <p:cNvGrpSpPr/>
          <p:nvPr/>
        </p:nvGrpSpPr>
        <p:grpSpPr>
          <a:xfrm>
            <a:off x="17141055" y="1051242"/>
            <a:ext cx="1978660" cy="4932680"/>
            <a:chOff x="9222740" y="1534160"/>
            <a:chExt cx="1978660" cy="49326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5440" y="1534160"/>
              <a:ext cx="1965960" cy="1754505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9222740" y="3288665"/>
              <a:ext cx="1969770" cy="1372870"/>
              <a:chOff x="14524" y="5179"/>
              <a:chExt cx="3102" cy="2162"/>
            </a:xfrm>
          </p:grpSpPr>
          <p:sp>
            <p:nvSpPr>
              <p:cNvPr id="52" name="文本框 55"/>
              <p:cNvSpPr>
                <a:spLocks noChangeArrowheads="1"/>
              </p:cNvSpPr>
              <p:nvPr/>
            </p:nvSpPr>
            <p:spPr bwMode="auto">
              <a:xfrm>
                <a:off x="14589" y="6063"/>
                <a:ext cx="2988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no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Montserrat" panose="00000500000000000000" pitchFamily="2" charset="0"/>
                    <a:ea typeface="华文细黑" panose="02010600040101010101" pitchFamily="2" charset="-122"/>
                    <a:sym typeface="HelveticaNeueLT Pro 67 MdCn" pitchFamily="2" charset="-122"/>
                  </a:rPr>
                  <a:t>Hoàn thiện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4524" y="6063"/>
                <a:ext cx="3103" cy="1278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>
                <a:stCxn id="17" idx="2"/>
                <a:endCxn id="8" idx="0"/>
              </p:cNvCxnSpPr>
              <p:nvPr/>
            </p:nvCxnSpPr>
            <p:spPr>
              <a:xfrm flipH="1">
                <a:off x="16076" y="5179"/>
                <a:ext cx="16" cy="884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9547860" y="4661535"/>
              <a:ext cx="1337310" cy="1805305"/>
              <a:chOff x="15036" y="7341"/>
              <a:chExt cx="2106" cy="2843"/>
            </a:xfrm>
          </p:grpSpPr>
          <p:cxnSp>
            <p:nvCxnSpPr>
              <p:cNvPr id="22" name="Straight Arrow Connector 21"/>
              <p:cNvCxnSpPr>
                <a:stCxn id="8" idx="2"/>
              </p:cNvCxnSpPr>
              <p:nvPr/>
            </p:nvCxnSpPr>
            <p:spPr>
              <a:xfrm flipH="1">
                <a:off x="16068" y="7341"/>
                <a:ext cx="8" cy="901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36" y="8242"/>
                <a:ext cx="2106" cy="1942"/>
              </a:xfrm>
              <a:prstGeom prst="rect">
                <a:avLst/>
              </a:prstGeom>
            </p:spPr>
          </p:pic>
        </p:grpSp>
      </p:grp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B53D6B98-C0AB-A197-4D29-94410C9FC465}"/>
              </a:ext>
            </a:extLst>
          </p:cNvPr>
          <p:cNvSpPr txBox="1">
            <a:spLocks/>
          </p:cNvSpPr>
          <p:nvPr/>
        </p:nvSpPr>
        <p:spPr>
          <a:xfrm>
            <a:off x="6096000" y="2821317"/>
            <a:ext cx="5476742" cy="3771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Plugin </a:t>
            </a:r>
            <a:r>
              <a:rPr lang="vi-VN" dirty="0" smtClean="0"/>
              <a:t>là </a:t>
            </a:r>
            <a:r>
              <a:rPr lang="vi-VN" dirty="0"/>
              <a:t>một chương trình hoặc phần mềm do các nhà lập trình web phát triển để tích hợp cho website </a:t>
            </a:r>
            <a:r>
              <a:rPr lang="vi-VN" dirty="0" smtClean="0"/>
              <a:t>WordPress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/>
              <a:t>PHP </a:t>
            </a:r>
            <a:r>
              <a:rPr lang="vi-VN" sz="2400" dirty="0" smtClean="0"/>
              <a:t>là </a:t>
            </a:r>
            <a:r>
              <a:rPr lang="vi-VN" sz="2400" dirty="0"/>
              <a:t>một ngôn ngữ lập trình kịch bản phía server, được thiết kế chủ yếu để phát triển các ứng dụng web động. </a:t>
            </a:r>
            <a:endParaRPr lang="en-US" sz="2400" dirty="0">
              <a:latin typeface="Montserrat" panose="00000500000000000000" pitchFamily="2" charset="0"/>
              <a:ea typeface="华文细黑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/>
              <a:t>MySQL là hệ quản trị cơ sở dữ liệu quan hệ </a:t>
            </a:r>
            <a:endParaRPr lang="en-US" sz="2400" dirty="0" smtClean="0"/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4C0E6D18-ED23-D274-6D4F-E89955CE909A}"/>
              </a:ext>
            </a:extLst>
          </p:cNvPr>
          <p:cNvSpPr txBox="1">
            <a:spLocks/>
          </p:cNvSpPr>
          <p:nvPr/>
        </p:nvSpPr>
        <p:spPr>
          <a:xfrm>
            <a:off x="6096000" y="9482858"/>
            <a:ext cx="5476742" cy="1903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Motion origin="layout" path="M 6.25E-7 3.7037E-6 L 0.00338 -0.9599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61068 0.077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34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118 L -0.63073 0.0770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36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7" grpId="0"/>
      <p:bldP spid="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483360" y="492125"/>
            <a:ext cx="5869305" cy="482600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B. Quá trình thực hiện đề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tài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:</a:t>
            </a:r>
          </a:p>
          <a:p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	I.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Nhiệp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vụ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đề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 </a:t>
            </a:r>
            <a:r>
              <a:rPr lang="en-US" altLang="zh-CN" sz="2400" dirty="0" err="1">
                <a:latin typeface="Montserrat" panose="00000500000000000000" pitchFamily="2" charset="0"/>
                <a:ea typeface="华文细黑" panose="02010600040101010101" pitchFamily="2" charset="-122"/>
              </a:rPr>
              <a:t>tài</a:t>
            </a:r>
            <a:r>
              <a:rPr lang="en-US" altLang="zh-CN" sz="2400" dirty="0">
                <a:latin typeface="Montserrat" panose="00000500000000000000" pitchFamily="2" charset="0"/>
                <a:ea typeface="华文细黑" panose="02010600040101010101" pitchFamily="2" charset="-122"/>
              </a:rPr>
              <a:t>: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5BB8610F-0EFF-8D43-D28D-F156AD53AFA0}"/>
              </a:ext>
            </a:extLst>
          </p:cNvPr>
          <p:cNvSpPr txBox="1">
            <a:spLocks/>
          </p:cNvSpPr>
          <p:nvPr/>
        </p:nvSpPr>
        <p:spPr>
          <a:xfrm>
            <a:off x="1234440" y="255778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effectLst/>
              </a:rPr>
              <a:t>Nghiên cứu về tầm quan trọng </a:t>
            </a:r>
            <a:r>
              <a:rPr lang="vi-VN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của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thú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cưng</a:t>
            </a:r>
            <a:r>
              <a:rPr lang="vi-VN" sz="2400" dirty="0" smtClean="0">
                <a:effectLst/>
              </a:rPr>
              <a:t>. </a:t>
            </a:r>
            <a:endParaRPr lang="en-US" altLang="zh-CN" sz="2400" dirty="0">
              <a:ea typeface="华文细黑" panose="02010600040101010101" pitchFamily="2" charset="-122"/>
            </a:endParaRPr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25C684D6-4705-2773-9ADD-B2E2FDA4DDF1}"/>
              </a:ext>
            </a:extLst>
          </p:cNvPr>
          <p:cNvSpPr txBox="1">
            <a:spLocks/>
          </p:cNvSpPr>
          <p:nvPr/>
        </p:nvSpPr>
        <p:spPr>
          <a:xfrm>
            <a:off x="-11287760" y="255778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Xây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dựng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giao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diện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trực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quan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hấp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dẫn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và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dễ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. </a:t>
            </a:r>
            <a:r>
              <a:rPr lang="en-US" sz="2400" dirty="0" err="1">
                <a:effectLst/>
              </a:rPr>
              <a:t>Đảm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bảo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trang</a:t>
            </a:r>
            <a:r>
              <a:rPr lang="en-US" sz="2400" dirty="0">
                <a:effectLst/>
              </a:rPr>
              <a:t> web </a:t>
            </a:r>
            <a:r>
              <a:rPr lang="en-US" sz="2400" dirty="0" err="1">
                <a:effectLst/>
              </a:rPr>
              <a:t>phản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ánh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 smtClean="0">
                <a:effectLst/>
              </a:rPr>
              <a:t>đúng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tình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trạng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để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tìm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kiếm</a:t>
            </a:r>
            <a:endParaRPr lang="en-US" altLang="zh-CN" sz="2400" dirty="0">
              <a:ea typeface="华文细黑" panose="02010600040101010101" pitchFamily="2" charset="-122"/>
            </a:endParaRP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76834710-C08C-7BD6-0C89-88DD08235CCE}"/>
              </a:ext>
            </a:extLst>
          </p:cNvPr>
          <p:cNvSpPr txBox="1">
            <a:spLocks/>
          </p:cNvSpPr>
          <p:nvPr/>
        </p:nvSpPr>
        <p:spPr>
          <a:xfrm>
            <a:off x="-12258040" y="2286000"/>
            <a:ext cx="9723120" cy="174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effectLst/>
              </a:rPr>
              <a:t>Xây dựng mối quan hệ với </a:t>
            </a:r>
            <a:r>
              <a:rPr lang="en-US" sz="2400" dirty="0" err="1" smtClean="0">
                <a:effectLst/>
              </a:rPr>
              <a:t>cộng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đồng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người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yêu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thích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thú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cưng</a:t>
            </a:r>
            <a:r>
              <a:rPr lang="vi-VN" sz="2400" dirty="0" smtClean="0">
                <a:effectLst/>
              </a:rPr>
              <a:t>, </a:t>
            </a:r>
            <a:r>
              <a:rPr lang="vi-VN" sz="2400" dirty="0">
                <a:effectLst/>
              </a:rPr>
              <a:t>và cộng đồng </a:t>
            </a:r>
            <a:r>
              <a:rPr lang="en-US" sz="2400" dirty="0" err="1" smtClean="0"/>
              <a:t>mở</a:t>
            </a:r>
            <a:r>
              <a:rPr lang="en-US" sz="2400" dirty="0" smtClean="0"/>
              <a:t> </a:t>
            </a:r>
            <a:r>
              <a:rPr lang="en-US" sz="2400" dirty="0" err="1" smtClean="0"/>
              <a:t>rộng</a:t>
            </a:r>
            <a:r>
              <a:rPr lang="vi-VN" sz="2400" dirty="0" smtClean="0">
                <a:effectLst/>
              </a:rPr>
              <a:t> để </a:t>
            </a:r>
            <a:r>
              <a:rPr lang="vi-VN" sz="2400" dirty="0">
                <a:effectLst/>
              </a:rPr>
              <a:t>cung cấp thông tin </a:t>
            </a:r>
            <a:r>
              <a:rPr lang="en-US" sz="2400" dirty="0" err="1" smtClean="0">
                <a:effectLst/>
              </a:rPr>
              <a:t>xác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thực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hỗ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trợ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một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cách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kịp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thời</a:t>
            </a:r>
            <a:r>
              <a:rPr lang="vi-VN" sz="2400" dirty="0" smtClean="0">
                <a:effectLst/>
              </a:rPr>
              <a:t>.</a:t>
            </a:r>
            <a:endParaRPr lang="en-US" altLang="zh-CN" sz="2400" dirty="0"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88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95208 0.039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04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1.10664 0.0395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39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0" grpId="0"/>
      <p:bldP spid="20" grpId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椭圆 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任意多边形 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25160049"/>
  <p:tag name="MH_LIBRARY" val="GRAPHIC"/>
  <p:tag name="MH_ORDER" val="Oval 64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613</Words>
  <Application>Microsoft Office PowerPoint</Application>
  <PresentationFormat>Widescreen</PresentationFormat>
  <Paragraphs>117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Times New Roman</vt:lpstr>
      <vt:lpstr>Arial Black</vt:lpstr>
      <vt:lpstr>Arial</vt:lpstr>
      <vt:lpstr>华文细黑</vt:lpstr>
      <vt:lpstr>HelveticaNeueLT Pro 67 MdCn</vt:lpstr>
      <vt:lpstr>宋体</vt:lpstr>
      <vt:lpstr>黑体</vt:lpstr>
      <vt:lpstr>Calibri</vt:lpstr>
      <vt:lpstr>微软雅黑</vt:lpstr>
      <vt:lpstr>Montserrat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蓝色科技风互联网大数据PPT模板</dc:title>
  <dc:creator>PC</dc:creator>
  <cp:lastModifiedBy>Administrator</cp:lastModifiedBy>
  <cp:revision>94</cp:revision>
  <dcterms:created xsi:type="dcterms:W3CDTF">2017-05-25T05:45:00Z</dcterms:created>
  <dcterms:modified xsi:type="dcterms:W3CDTF">2024-12-27T04:48:13Z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FF987B7AC1E9469E8F9DCDFCAD07D491_12</vt:lpwstr>
  </property>
</Properties>
</file>